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sldIdLst>
    <p:sldId id="256" r:id="rId2"/>
    <p:sldId id="257" r:id="rId3"/>
    <p:sldId id="299" r:id="rId4"/>
    <p:sldId id="260" r:id="rId5"/>
    <p:sldId id="261" r:id="rId6"/>
    <p:sldId id="303" r:id="rId7"/>
    <p:sldId id="30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ijl, lich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loes de Wit" userId="dfd1f963-b11e-48d4-981c-146a20e64c82" providerId="ADAL" clId="{C504EB9F-9D5F-4B00-AD6F-4F172F444D57}"/>
    <pc:docChg chg="custSel addSld delSld modSld">
      <pc:chgData name="Marloes de Wit" userId="dfd1f963-b11e-48d4-981c-146a20e64c82" providerId="ADAL" clId="{C504EB9F-9D5F-4B00-AD6F-4F172F444D57}" dt="2019-05-17T07:47:11.296" v="58" actId="27636"/>
      <pc:docMkLst>
        <pc:docMk/>
      </pc:docMkLst>
      <pc:sldChg chg="delSp">
        <pc:chgData name="Marloes de Wit" userId="dfd1f963-b11e-48d4-981c-146a20e64c82" providerId="ADAL" clId="{C504EB9F-9D5F-4B00-AD6F-4F172F444D57}" dt="2019-05-17T07:45:01.157" v="9"/>
        <pc:sldMkLst>
          <pc:docMk/>
          <pc:sldMk cId="1717447747" sldId="261"/>
        </pc:sldMkLst>
        <pc:picChg chg="del">
          <ac:chgData name="Marloes de Wit" userId="dfd1f963-b11e-48d4-981c-146a20e64c82" providerId="ADAL" clId="{C504EB9F-9D5F-4B00-AD6F-4F172F444D57}" dt="2019-05-17T07:45:01.157" v="9"/>
          <ac:picMkLst>
            <pc:docMk/>
            <pc:sldMk cId="1717447747" sldId="261"/>
            <ac:picMk id="4" creationId="{B550B844-0136-4089-90F4-16C93C7788EF}"/>
          </ac:picMkLst>
        </pc:picChg>
      </pc:sldChg>
      <pc:sldChg chg="modSp">
        <pc:chgData name="Marloes de Wit" userId="dfd1f963-b11e-48d4-981c-146a20e64c82" providerId="ADAL" clId="{C504EB9F-9D5F-4B00-AD6F-4F172F444D57}" dt="2019-05-17T07:47:11.296" v="58" actId="27636"/>
        <pc:sldMkLst>
          <pc:docMk/>
          <pc:sldMk cId="2706705451" sldId="301"/>
        </pc:sldMkLst>
        <pc:spChg chg="mod">
          <ac:chgData name="Marloes de Wit" userId="dfd1f963-b11e-48d4-981c-146a20e64c82" providerId="ADAL" clId="{C504EB9F-9D5F-4B00-AD6F-4F172F444D57}" dt="2019-05-17T07:47:11.296" v="58" actId="27636"/>
          <ac:spMkLst>
            <pc:docMk/>
            <pc:sldMk cId="2706705451" sldId="301"/>
            <ac:spMk id="2" creationId="{2E32AAEB-F978-43AA-80B4-BFDA804B0FB4}"/>
          </ac:spMkLst>
        </pc:spChg>
      </pc:sldChg>
      <pc:sldChg chg="add del">
        <pc:chgData name="Marloes de Wit" userId="dfd1f963-b11e-48d4-981c-146a20e64c82" providerId="ADAL" clId="{C504EB9F-9D5F-4B00-AD6F-4F172F444D57}" dt="2019-05-17T07:44:37.411" v="4"/>
        <pc:sldMkLst>
          <pc:docMk/>
          <pc:sldMk cId="3537001503" sldId="302"/>
        </pc:sldMkLst>
      </pc:sldChg>
      <pc:sldChg chg="addSp delSp add del setBg delDesignElem">
        <pc:chgData name="Marloes de Wit" userId="dfd1f963-b11e-48d4-981c-146a20e64c82" providerId="ADAL" clId="{C504EB9F-9D5F-4B00-AD6F-4F172F444D57}" dt="2019-05-17T07:44:56.834" v="8"/>
        <pc:sldMkLst>
          <pc:docMk/>
          <pc:sldMk cId="2918409667" sldId="303"/>
        </pc:sldMkLst>
        <pc:spChg chg="add del">
          <ac:chgData name="Marloes de Wit" userId="dfd1f963-b11e-48d4-981c-146a20e64c82" providerId="ADAL" clId="{C504EB9F-9D5F-4B00-AD6F-4F172F444D57}" dt="2019-05-17T07:44:56.834" v="8"/>
          <ac:spMkLst>
            <pc:docMk/>
            <pc:sldMk cId="2918409667" sldId="303"/>
            <ac:spMk id="71" creationId="{D87AB319-64C0-4E2D-B1CD-0A970301BEEA}"/>
          </ac:spMkLst>
        </pc:spChg>
        <pc:spChg chg="add del">
          <ac:chgData name="Marloes de Wit" userId="dfd1f963-b11e-48d4-981c-146a20e64c82" providerId="ADAL" clId="{C504EB9F-9D5F-4B00-AD6F-4F172F444D57}" dt="2019-05-17T07:44:56.834" v="8"/>
          <ac:spMkLst>
            <pc:docMk/>
            <pc:sldMk cId="2918409667" sldId="303"/>
            <ac:spMk id="73" creationId="{B7CC3BB4-8536-4DBC-A194-D8AAF56C402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C62799D9-63BA-4A32-89D4-E69A5A922204}" type="datetimeFigureOut">
              <a:rPr lang="nl-NL" smtClean="0"/>
              <a:t>17-5-2019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6607CBE2-DF94-4A8B-B6D6-2FDA850B22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0652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99D9-63BA-4A32-89D4-E69A5A922204}" type="datetimeFigureOut">
              <a:rPr lang="nl-NL" smtClean="0"/>
              <a:t>17-5-2019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CBE2-DF94-4A8B-B6D6-2FDA850B22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055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99D9-63BA-4A32-89D4-E69A5A922204}" type="datetimeFigureOut">
              <a:rPr lang="nl-NL" smtClean="0"/>
              <a:t>17-5-2019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CBE2-DF94-4A8B-B6D6-2FDA850B22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8936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99D9-63BA-4A32-89D4-E69A5A922204}" type="datetimeFigureOut">
              <a:rPr lang="nl-NL" smtClean="0"/>
              <a:t>17-5-2019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CBE2-DF94-4A8B-B6D6-2FDA850B22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4971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99D9-63BA-4A32-89D4-E69A5A922204}" type="datetimeFigureOut">
              <a:rPr lang="nl-NL" smtClean="0"/>
              <a:t>17-5-2019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CBE2-DF94-4A8B-B6D6-2FDA850B22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102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99D9-63BA-4A32-89D4-E69A5A922204}" type="datetimeFigureOut">
              <a:rPr lang="nl-NL" smtClean="0"/>
              <a:t>17-5-2019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CBE2-DF94-4A8B-B6D6-2FDA850B22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1981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99D9-63BA-4A32-89D4-E69A5A922204}" type="datetimeFigureOut">
              <a:rPr lang="nl-NL" smtClean="0"/>
              <a:t>17-5-2019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CBE2-DF94-4A8B-B6D6-2FDA850B22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1387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99D9-63BA-4A32-89D4-E69A5A922204}" type="datetimeFigureOut">
              <a:rPr lang="nl-NL" smtClean="0"/>
              <a:t>17-5-2019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CBE2-DF94-4A8B-B6D6-2FDA850B22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939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99D9-63BA-4A32-89D4-E69A5A922204}" type="datetimeFigureOut">
              <a:rPr lang="nl-NL" smtClean="0"/>
              <a:t>17-5-2019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CBE2-DF94-4A8B-B6D6-2FDA850B22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2222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99D9-63BA-4A32-89D4-E69A5A922204}" type="datetimeFigureOut">
              <a:rPr lang="nl-NL" smtClean="0"/>
              <a:t>17-5-2019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CBE2-DF94-4A8B-B6D6-2FDA850B22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9663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99D9-63BA-4A32-89D4-E69A5A922204}" type="datetimeFigureOut">
              <a:rPr lang="nl-NL" smtClean="0"/>
              <a:t>17-5-2019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6607CBE2-DF94-4A8B-B6D6-2FDA850B22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694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C62799D9-63BA-4A32-89D4-E69A5A922204}" type="datetimeFigureOut">
              <a:rPr lang="nl-NL" smtClean="0"/>
              <a:t>17-5-2019</a:t>
            </a:fld>
            <a:endParaRPr lang="nl-NL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nl-NL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6607CBE2-DF94-4A8B-B6D6-2FDA850B22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54487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C62799D9-63BA-4A32-89D4-E69A5A922204}" type="datetimeFigureOut">
              <a:rPr lang="nl-NL" smtClean="0"/>
              <a:t>17-5-2019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6607CBE2-DF94-4A8B-B6D6-2FDA850B22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2748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CE42FA-7DA1-4DAC-A8A6-25830FDA86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Psychiatrie de basis.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29DD0B5-D278-4934-8140-72A718E780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En professioneel handelen</a:t>
            </a:r>
          </a:p>
        </p:txBody>
      </p:sp>
    </p:spTree>
    <p:extLst>
      <p:ext uri="{BB962C8B-B14F-4D97-AF65-F5344CB8AC3E}">
        <p14:creationId xmlns:p14="http://schemas.microsoft.com/office/powerpoint/2010/main" val="977437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87AB319-64C0-4E2D-B1CD-0A970301B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C4A892D-088E-4414-965D-1F8C4212F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58E1861-DA01-43CD-A0AB-33982209E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714251"/>
            <a:ext cx="10923638" cy="1125190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6600" dirty="0">
                <a:solidFill>
                  <a:srgbClr val="FFFFFF"/>
                </a:solidFill>
              </a:rPr>
              <a:t>Planning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2BC85F-BF83-4D6D-A1BC-8EE5822F0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55417EE-9034-4B47-AD6F-883FE1DFA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7778" y="105487"/>
            <a:ext cx="3590205" cy="3590205"/>
          </a:xfrm>
          <a:prstGeom prst="rect">
            <a:avLst/>
          </a:prstGeom>
        </p:spPr>
      </p:pic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EF46605F-1467-4DBF-84BC-C6F4796754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55908"/>
              </p:ext>
            </p:extLst>
          </p:nvPr>
        </p:nvGraphicFramePr>
        <p:xfrm>
          <a:off x="6096000" y="-142248"/>
          <a:ext cx="6046839" cy="70411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5152">
                  <a:extLst>
                    <a:ext uri="{9D8B030D-6E8A-4147-A177-3AD203B41FA5}">
                      <a16:colId xmlns:a16="http://schemas.microsoft.com/office/drawing/2014/main" val="2241747749"/>
                    </a:ext>
                  </a:extLst>
                </a:gridCol>
                <a:gridCol w="4571687">
                  <a:extLst>
                    <a:ext uri="{9D8B030D-6E8A-4147-A177-3AD203B41FA5}">
                      <a16:colId xmlns:a16="http://schemas.microsoft.com/office/drawing/2014/main" val="1089401744"/>
                    </a:ext>
                  </a:extLst>
                </a:gridCol>
              </a:tblGrid>
              <a:tr h="342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Datum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Les: 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0369246"/>
                  </a:ext>
                </a:extLst>
              </a:tr>
              <a:tr h="7015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10 mei 2019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1: Uitleg over de periode, kennisinformatie en eerste brainstorm sessie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0280137"/>
                  </a:ext>
                </a:extLst>
              </a:tr>
              <a:tr h="342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17 mei 2019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2: kennisinformatie en brainstormen.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0209230"/>
                  </a:ext>
                </a:extLst>
              </a:tr>
              <a:tr h="7015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24 mei 2019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3: Kennisinformatie en vorm geven aan eindopdracht. 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4851014"/>
                  </a:ext>
                </a:extLst>
              </a:tr>
              <a:tr h="342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31 mei 2019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VRIJ: Dag na Hemelvaartsdag. 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6371161"/>
                  </a:ext>
                </a:extLst>
              </a:tr>
              <a:tr h="342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7 juni 2019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Examenweek, lessen vervallen.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60521395"/>
                  </a:ext>
                </a:extLst>
              </a:tr>
              <a:tr h="743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14 Juni 2019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4: ideeën pitchen aan de klas, tips vragen aan de klas. Vorm geven aan eindopdracht. 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8919633"/>
                  </a:ext>
                </a:extLst>
              </a:tr>
              <a:tr h="17776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21 Juni 2019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6: Eindopdracht afronden, presentatie van eindopdracht maken en reflectieverslag maken. </a:t>
                      </a:r>
                      <a:br>
                        <a:rPr lang="nl-NL" sz="1100">
                          <a:effectLst/>
                        </a:rPr>
                      </a:br>
                      <a:br>
                        <a:rPr lang="nl-NL" sz="1100">
                          <a:effectLst/>
                        </a:rPr>
                      </a:br>
                      <a:r>
                        <a:rPr lang="nl-NL" sz="1100">
                          <a:effectLst/>
                        </a:rPr>
                        <a:t>(Afstudeerproject markt!)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1469057"/>
                  </a:ext>
                </a:extLst>
              </a:tr>
              <a:tr h="7015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28 Juni 2019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7: eind presentaties, bezig met reflectieverslag. 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1745537"/>
                  </a:ext>
                </a:extLst>
              </a:tr>
              <a:tr h="7015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5 juli 2019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8: eind presentaties, bezig met reflectieverslag en inleveren eind vd les. 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924059"/>
                  </a:ext>
                </a:extLst>
              </a:tr>
              <a:tr h="342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12 juli 2019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9: bufferweek. 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2765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8581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8">
            <a:extLst>
              <a:ext uri="{FF2B5EF4-FFF2-40B4-BE49-F238E27FC236}">
                <a16:creationId xmlns:a16="http://schemas.microsoft.com/office/drawing/2014/main" id="{67218665-EA77-40EC-8172-4F17E2DEDB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5992" y="0"/>
            <a:ext cx="4636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itel 1">
            <a:extLst>
              <a:ext uri="{FF2B5EF4-FFF2-40B4-BE49-F238E27FC236}">
                <a16:creationId xmlns:a16="http://schemas.microsoft.com/office/drawing/2014/main" id="{87363F1C-D17C-4D6E-8A6B-E6CA35CE6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9458" y="643467"/>
            <a:ext cx="3349075" cy="5584296"/>
          </a:xfrm>
        </p:spPr>
        <p:txBody>
          <a:bodyPr anchor="ctr">
            <a:normAutofit/>
          </a:bodyPr>
          <a:lstStyle/>
          <a:p>
            <a:r>
              <a:rPr lang="nl-NL" sz="4000" dirty="0">
                <a:solidFill>
                  <a:srgbClr val="FFFFFF"/>
                </a:solidFill>
              </a:rPr>
              <a:t>Je maakt zelf een afspraak op de planning</a:t>
            </a:r>
            <a:br>
              <a:rPr lang="nl-NL" sz="4000" dirty="0">
                <a:solidFill>
                  <a:srgbClr val="FFFFFF"/>
                </a:solidFill>
              </a:rPr>
            </a:br>
            <a:br>
              <a:rPr lang="nl-NL" sz="4000" dirty="0">
                <a:solidFill>
                  <a:srgbClr val="FFFFFF"/>
                </a:solidFill>
              </a:rPr>
            </a:br>
            <a:r>
              <a:rPr lang="nl-NL" sz="4000" dirty="0">
                <a:solidFill>
                  <a:srgbClr val="FFFFFF"/>
                </a:solidFill>
              </a:rPr>
              <a:t>Mogelijke tijden staan op de planning. </a:t>
            </a:r>
            <a:br>
              <a:rPr lang="nl-NL" sz="4000" dirty="0">
                <a:solidFill>
                  <a:srgbClr val="FFFFFF"/>
                </a:solidFill>
              </a:rPr>
            </a:br>
            <a:r>
              <a:rPr lang="nl-NL" sz="4000" dirty="0">
                <a:solidFill>
                  <a:srgbClr val="FFFFFF"/>
                </a:solidFill>
              </a:rPr>
              <a:t>Vol = Vol</a:t>
            </a:r>
          </a:p>
        </p:txBody>
      </p:sp>
      <p:graphicFrame>
        <p:nvGraphicFramePr>
          <p:cNvPr id="25" name="Tijdelijke aanduiding voor inhoud 3">
            <a:extLst>
              <a:ext uri="{FF2B5EF4-FFF2-40B4-BE49-F238E27FC236}">
                <a16:creationId xmlns:a16="http://schemas.microsoft.com/office/drawing/2014/main" id="{D465AD84-A698-4B70-BF20-9A58D5BEA53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29438930"/>
              </p:ext>
            </p:extLst>
          </p:nvPr>
        </p:nvGraphicFramePr>
        <p:xfrm>
          <a:off x="0" y="0"/>
          <a:ext cx="7555991" cy="66645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6638">
                  <a:extLst>
                    <a:ext uri="{9D8B030D-6E8A-4147-A177-3AD203B41FA5}">
                      <a16:colId xmlns:a16="http://schemas.microsoft.com/office/drawing/2014/main" val="4243123700"/>
                    </a:ext>
                  </a:extLst>
                </a:gridCol>
                <a:gridCol w="4520497">
                  <a:extLst>
                    <a:ext uri="{9D8B030D-6E8A-4147-A177-3AD203B41FA5}">
                      <a16:colId xmlns:a16="http://schemas.microsoft.com/office/drawing/2014/main" val="2020391352"/>
                    </a:ext>
                  </a:extLst>
                </a:gridCol>
                <a:gridCol w="2208856">
                  <a:extLst>
                    <a:ext uri="{9D8B030D-6E8A-4147-A177-3AD203B41FA5}">
                      <a16:colId xmlns:a16="http://schemas.microsoft.com/office/drawing/2014/main" val="1592891745"/>
                    </a:ext>
                  </a:extLst>
                </a:gridCol>
              </a:tblGrid>
              <a:tr h="2189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Datum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Les: 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Planning supervisie: 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extLst>
                  <a:ext uri="{0D108BD9-81ED-4DB2-BD59-A6C34878D82A}">
                    <a16:rowId xmlns:a16="http://schemas.microsoft.com/office/drawing/2014/main" val="537201820"/>
                  </a:ext>
                </a:extLst>
              </a:tr>
              <a:tr h="4054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10 mei 2019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1: Uitleg over de periode, kennisinformatie en eerste brainstorm sessie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 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extLst>
                  <a:ext uri="{0D108BD9-81ED-4DB2-BD59-A6C34878D82A}">
                    <a16:rowId xmlns:a16="http://schemas.microsoft.com/office/drawing/2014/main" val="368879121"/>
                  </a:ext>
                </a:extLst>
              </a:tr>
              <a:tr h="778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17 mei 2019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2: kennisinformatie en brainstormen.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11.15 – 11.30:</a:t>
                      </a:r>
                      <a:br>
                        <a:rPr lang="nl-NL" sz="1000">
                          <a:effectLst/>
                        </a:rPr>
                      </a:br>
                      <a:r>
                        <a:rPr lang="nl-NL" sz="1000">
                          <a:effectLst/>
                        </a:rPr>
                        <a:t>11.30 – 11.45:</a:t>
                      </a:r>
                      <a:br>
                        <a:rPr lang="nl-NL" sz="1000">
                          <a:effectLst/>
                        </a:rPr>
                      </a:br>
                      <a:r>
                        <a:rPr lang="nl-NL" sz="1000">
                          <a:effectLst/>
                        </a:rPr>
                        <a:t>11.45 – 12.00:</a:t>
                      </a:r>
                      <a:br>
                        <a:rPr lang="nl-NL" sz="1000">
                          <a:effectLst/>
                        </a:rPr>
                      </a:br>
                      <a:r>
                        <a:rPr lang="nl-NL" sz="1000">
                          <a:effectLst/>
                        </a:rPr>
                        <a:t>12.00 – 12.15: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extLst>
                  <a:ext uri="{0D108BD9-81ED-4DB2-BD59-A6C34878D82A}">
                    <a16:rowId xmlns:a16="http://schemas.microsoft.com/office/drawing/2014/main" val="1048273486"/>
                  </a:ext>
                </a:extLst>
              </a:tr>
              <a:tr h="778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24 mei 2019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3: Kennisinformatie en vorm geven aan eindopdracht. 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effectLst/>
                        </a:rPr>
                        <a:t>11.15 – 11.30:</a:t>
                      </a:r>
                      <a:br>
                        <a:rPr lang="nl-NL" sz="1000" dirty="0">
                          <a:effectLst/>
                        </a:rPr>
                      </a:br>
                      <a:r>
                        <a:rPr lang="nl-NL" sz="1000" dirty="0">
                          <a:effectLst/>
                        </a:rPr>
                        <a:t>11.30 – 11.45: </a:t>
                      </a:r>
                      <a:br>
                        <a:rPr lang="nl-NL" sz="1000" dirty="0">
                          <a:effectLst/>
                        </a:rPr>
                      </a:br>
                      <a:r>
                        <a:rPr lang="nl-NL" sz="1000" dirty="0">
                          <a:effectLst/>
                        </a:rPr>
                        <a:t>11.45 – 12.00:</a:t>
                      </a:r>
                      <a:br>
                        <a:rPr lang="nl-NL" sz="1000" dirty="0">
                          <a:effectLst/>
                        </a:rPr>
                      </a:br>
                      <a:r>
                        <a:rPr lang="nl-NL" sz="1000" dirty="0">
                          <a:effectLst/>
                        </a:rPr>
                        <a:t>12.00 – 12.15:</a:t>
                      </a:r>
                      <a:endParaRPr lang="nl-N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extLst>
                  <a:ext uri="{0D108BD9-81ED-4DB2-BD59-A6C34878D82A}">
                    <a16:rowId xmlns:a16="http://schemas.microsoft.com/office/drawing/2014/main" val="3330651633"/>
                  </a:ext>
                </a:extLst>
              </a:tr>
              <a:tr h="4054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31 mei 2019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VRIJ: Dag na Hemelvaartsdag. 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--------------------------------------------------------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extLst>
                  <a:ext uri="{0D108BD9-81ED-4DB2-BD59-A6C34878D82A}">
                    <a16:rowId xmlns:a16="http://schemas.microsoft.com/office/drawing/2014/main" val="748553713"/>
                  </a:ext>
                </a:extLst>
              </a:tr>
              <a:tr h="11175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7 juni 2019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Examenweek, lessen vervallen.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--------------------------------------------------------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extLst>
                  <a:ext uri="{0D108BD9-81ED-4DB2-BD59-A6C34878D82A}">
                    <a16:rowId xmlns:a16="http://schemas.microsoft.com/office/drawing/2014/main" val="2708730439"/>
                  </a:ext>
                </a:extLst>
              </a:tr>
              <a:tr h="778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14 Juni 2019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4: ideeën pitchen aan de klas, tips vragen aan de klas. Vorm geven aan eindopdracht. 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11.30 – 11.40:</a:t>
                      </a:r>
                      <a:br>
                        <a:rPr lang="nl-NL" sz="1000">
                          <a:effectLst/>
                        </a:rPr>
                      </a:br>
                      <a:r>
                        <a:rPr lang="nl-NL" sz="1000">
                          <a:effectLst/>
                        </a:rPr>
                        <a:t>11.40 – 11.50:</a:t>
                      </a:r>
                      <a:br>
                        <a:rPr lang="nl-NL" sz="1000">
                          <a:effectLst/>
                        </a:rPr>
                      </a:br>
                      <a:r>
                        <a:rPr lang="nl-NL" sz="1000">
                          <a:effectLst/>
                        </a:rPr>
                        <a:t>11.50  – 12.00:</a:t>
                      </a:r>
                      <a:br>
                        <a:rPr lang="nl-NL" sz="1000">
                          <a:effectLst/>
                        </a:rPr>
                      </a:br>
                      <a:r>
                        <a:rPr lang="nl-NL" sz="1000">
                          <a:effectLst/>
                        </a:rPr>
                        <a:t>12.00  – 12.10: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extLst>
                  <a:ext uri="{0D108BD9-81ED-4DB2-BD59-A6C34878D82A}">
                    <a16:rowId xmlns:a16="http://schemas.microsoft.com/office/drawing/2014/main" val="2517065937"/>
                  </a:ext>
                </a:extLst>
              </a:tr>
              <a:tr h="778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21 Juni 2019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6: Eindopdracht afronden, presentatie van eindopdracht maken en reflectieverslag maken. </a:t>
                      </a:r>
                      <a:br>
                        <a:rPr lang="nl-NL" sz="1000">
                          <a:effectLst/>
                        </a:rPr>
                      </a:br>
                      <a:br>
                        <a:rPr lang="nl-NL" sz="1000">
                          <a:effectLst/>
                        </a:rPr>
                      </a:br>
                      <a:r>
                        <a:rPr lang="nl-NL" sz="1000">
                          <a:effectLst/>
                        </a:rPr>
                        <a:t>(Afstudeerproject markt!)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11.15 – 11.30:</a:t>
                      </a:r>
                      <a:br>
                        <a:rPr lang="nl-NL" sz="1000">
                          <a:effectLst/>
                        </a:rPr>
                      </a:br>
                      <a:r>
                        <a:rPr lang="nl-NL" sz="1000">
                          <a:effectLst/>
                        </a:rPr>
                        <a:t>11.30 – 11.45:</a:t>
                      </a:r>
                      <a:br>
                        <a:rPr lang="nl-NL" sz="1000">
                          <a:effectLst/>
                        </a:rPr>
                      </a:br>
                      <a:r>
                        <a:rPr lang="nl-NL" sz="1000">
                          <a:effectLst/>
                        </a:rPr>
                        <a:t>11.45 – 12.00:</a:t>
                      </a:r>
                      <a:br>
                        <a:rPr lang="nl-NL" sz="1000">
                          <a:effectLst/>
                        </a:rPr>
                      </a:br>
                      <a:r>
                        <a:rPr lang="nl-NL" sz="1000">
                          <a:effectLst/>
                        </a:rPr>
                        <a:t>12.00 – 12.15: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extLst>
                  <a:ext uri="{0D108BD9-81ED-4DB2-BD59-A6C34878D82A}">
                    <a16:rowId xmlns:a16="http://schemas.microsoft.com/office/drawing/2014/main" val="3995651197"/>
                  </a:ext>
                </a:extLst>
              </a:tr>
              <a:tr h="778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28 Juni 2019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7: eind presentaties, bezig met reflectieverslag. 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11.15 – 11.30:</a:t>
                      </a:r>
                      <a:br>
                        <a:rPr lang="nl-NL" sz="1000">
                          <a:effectLst/>
                        </a:rPr>
                      </a:br>
                      <a:r>
                        <a:rPr lang="nl-NL" sz="1000">
                          <a:effectLst/>
                        </a:rPr>
                        <a:t>11.30 – 11.45:</a:t>
                      </a:r>
                      <a:br>
                        <a:rPr lang="nl-NL" sz="1000">
                          <a:effectLst/>
                        </a:rPr>
                      </a:br>
                      <a:r>
                        <a:rPr lang="nl-NL" sz="1000">
                          <a:effectLst/>
                        </a:rPr>
                        <a:t>11.45 – 12.00:</a:t>
                      </a:r>
                      <a:br>
                        <a:rPr lang="nl-NL" sz="1000">
                          <a:effectLst/>
                        </a:rPr>
                      </a:br>
                      <a:r>
                        <a:rPr lang="nl-NL" sz="1000">
                          <a:effectLst/>
                        </a:rPr>
                        <a:t>12.00 – 12.15: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extLst>
                  <a:ext uri="{0D108BD9-81ED-4DB2-BD59-A6C34878D82A}">
                    <a16:rowId xmlns:a16="http://schemas.microsoft.com/office/drawing/2014/main" val="1812008845"/>
                  </a:ext>
                </a:extLst>
              </a:tr>
              <a:tr h="4054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5 juli 2019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8: eind presentaties, bezig met reflectieverslag en inleveren eind vd les. 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 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extLst>
                  <a:ext uri="{0D108BD9-81ED-4DB2-BD59-A6C34878D82A}">
                    <a16:rowId xmlns:a16="http://schemas.microsoft.com/office/drawing/2014/main" val="3144917946"/>
                  </a:ext>
                </a:extLst>
              </a:tr>
              <a:tr h="2189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12 juli 2019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effectLst/>
                        </a:rPr>
                        <a:t>9: bufferweek. 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effectLst/>
                        </a:rPr>
                        <a:t> </a:t>
                      </a:r>
                      <a:endParaRPr lang="nl-N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121" marR="21121" marT="0" marB="0"/>
                </a:tc>
                <a:extLst>
                  <a:ext uri="{0D108BD9-81ED-4DB2-BD59-A6C34878D82A}">
                    <a16:rowId xmlns:a16="http://schemas.microsoft.com/office/drawing/2014/main" val="3284246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8328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8" y="643467"/>
            <a:ext cx="4010828" cy="5571066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4" y="809244"/>
            <a:ext cx="3685032" cy="5239512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06976EC-2CEC-435D-8479-2E543DB6E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292" y="1031634"/>
            <a:ext cx="3368431" cy="4844777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rgbClr val="FFFFFF"/>
                </a:solidFill>
              </a:rPr>
              <a:t>Leerdoelen voor de les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E1296DA-36C6-4406-AAE6-CE81500D9BB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289791" y="643467"/>
            <a:ext cx="6140590" cy="5134399"/>
          </a:xfrm>
        </p:spPr>
        <p:txBody>
          <a:bodyPr anchor="ctr">
            <a:normAutofit/>
          </a:bodyPr>
          <a:lstStyle/>
          <a:p>
            <a:r>
              <a:rPr lang="nl-NL" dirty="0"/>
              <a:t>1. Ontwikkelt minimaal 2 leerdoelen in zijn/haar groepje voor de groep,  die passend zijn bij samenwerken en passend zijn bij het vak psychiatrie de basis.</a:t>
            </a:r>
          </a:p>
          <a:p>
            <a:r>
              <a:rPr lang="nl-NL" dirty="0"/>
              <a:t>2. De studenten kunnen benoemen wat hun hulpvraag is tijdens het vak psychiatrie de basis.</a:t>
            </a:r>
          </a:p>
          <a:p>
            <a:pPr lvl="0"/>
            <a:r>
              <a:rPr lang="nl-NL" dirty="0"/>
              <a:t>3. Studenten plannen zelf hun coaching gesprek/ intervisiegesprek om feedback te krijgen als dat nodig is.</a:t>
            </a:r>
          </a:p>
          <a:p>
            <a:r>
              <a:rPr lang="nl-NL" dirty="0"/>
              <a:t>4. De studenten kunnen psychische stoornissen onderzoeken die ze in de praktijk tegenkomen. </a:t>
            </a:r>
            <a:br>
              <a:rPr lang="nl-NL" dirty="0"/>
            </a:br>
            <a:br>
              <a:rPr lang="nl-NL" dirty="0"/>
            </a:br>
            <a:r>
              <a:rPr lang="nl-NL" dirty="0"/>
              <a:t>5. de student verdiept zich in één van de gekozen psychiatrische stoornis. 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44926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9942B1-E25E-4F56-B179-549691608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Eindopdracht </a:t>
            </a:r>
            <a:br>
              <a:rPr lang="nl-NL" dirty="0"/>
            </a:br>
            <a:r>
              <a:rPr lang="nl-NL" dirty="0"/>
              <a:t>??Presentatie?? en reflectieverslag: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1825BC9-A873-4249-A6CD-676C0914647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br>
              <a:rPr lang="nl-NL" dirty="0"/>
            </a:br>
            <a:r>
              <a:rPr lang="nl-NL" sz="3500" dirty="0">
                <a:solidFill>
                  <a:schemeClr val="tx1"/>
                </a:solidFill>
              </a:rPr>
              <a:t>Laat de klas ervaren hoe het is om een psychische aandoening uit de DSM 5 te hebben en </a:t>
            </a:r>
            <a:r>
              <a:rPr lang="nl-NL" sz="3500" dirty="0"/>
              <a:t>geef aan hoe je hier als professional mee om kan gaan</a:t>
            </a:r>
            <a:r>
              <a:rPr lang="nl-NL" sz="3500" dirty="0">
                <a:solidFill>
                  <a:schemeClr val="tx1"/>
                </a:solidFill>
              </a:rPr>
              <a:t> in jou werkgebied.  </a:t>
            </a:r>
          </a:p>
          <a:p>
            <a:pPr marL="0" indent="0">
              <a:buNone/>
            </a:pPr>
            <a:endParaRPr lang="nl-NL" sz="35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nl-NL" sz="3500" dirty="0">
                <a:solidFill>
                  <a:schemeClr val="tx1"/>
                </a:solidFill>
              </a:rPr>
              <a:t>Hoe het zou kunnen zijn om een psychische aandoening uit de DSM5 te hebben</a:t>
            </a:r>
          </a:p>
          <a:p>
            <a:r>
              <a:rPr lang="nl-NL" dirty="0">
                <a:solidFill>
                  <a:schemeClr val="tx1"/>
                </a:solidFill>
              </a:rPr>
              <a:t> </a:t>
            </a:r>
          </a:p>
          <a:p>
            <a:r>
              <a:rPr lang="nl-NL" dirty="0"/>
              <a:t>Onderwerpen en keuzemogelijkheden :</a:t>
            </a:r>
            <a:br>
              <a:rPr lang="nl-NL" dirty="0"/>
            </a:br>
            <a:r>
              <a:rPr lang="nl-NL" dirty="0"/>
              <a:t>Psychose</a:t>
            </a:r>
            <a:br>
              <a:rPr lang="nl-NL" dirty="0"/>
            </a:br>
            <a:r>
              <a:rPr lang="nl-NL" dirty="0"/>
              <a:t>Schizofrenie </a:t>
            </a:r>
            <a:br>
              <a:rPr lang="nl-NL" dirty="0"/>
            </a:br>
            <a:r>
              <a:rPr lang="nl-NL" dirty="0"/>
              <a:t>Gedragsstoornissen </a:t>
            </a:r>
            <a:br>
              <a:rPr lang="nl-NL" dirty="0"/>
            </a:br>
            <a:r>
              <a:rPr lang="nl-NL" dirty="0"/>
              <a:t>stemmingsstoornissen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17447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D87AB319-64C0-4E2D-B1CD-0A970301B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7CC3BB4-8536-4DBC-A194-D8AAF56C4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F7B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D131699-C47D-4ED3-AFA3-EC95792C6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2578" y="619431"/>
            <a:ext cx="3980660" cy="601583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sz="6000" dirty="0" err="1">
                <a:solidFill>
                  <a:srgbClr val="FFFFFF"/>
                </a:solidFill>
              </a:rPr>
              <a:t>Gebruik</a:t>
            </a:r>
            <a:r>
              <a:rPr lang="en-US" sz="6000" dirty="0">
                <a:solidFill>
                  <a:srgbClr val="FFFFFF"/>
                </a:solidFill>
              </a:rPr>
              <a:t> papier!</a:t>
            </a:r>
            <a:br>
              <a:rPr lang="en-US" sz="6000" dirty="0">
                <a:solidFill>
                  <a:srgbClr val="FFFFFF"/>
                </a:solidFill>
              </a:rPr>
            </a:br>
            <a:br>
              <a:rPr lang="en-US" sz="6000" dirty="0">
                <a:solidFill>
                  <a:srgbClr val="FFFFFF"/>
                </a:solidFill>
              </a:rPr>
            </a:br>
            <a:r>
              <a:rPr lang="en-US" sz="6000" dirty="0" err="1">
                <a:solidFill>
                  <a:srgbClr val="FFFFFF"/>
                </a:solidFill>
              </a:rPr>
              <a:t>Schrijf</a:t>
            </a:r>
            <a:r>
              <a:rPr lang="en-US" sz="6000" dirty="0">
                <a:solidFill>
                  <a:srgbClr val="FFFFFF"/>
                </a:solidFill>
              </a:rPr>
              <a:t> </a:t>
            </a:r>
            <a:r>
              <a:rPr lang="en-US" sz="6000" dirty="0" err="1">
                <a:solidFill>
                  <a:srgbClr val="FFFFFF"/>
                </a:solidFill>
              </a:rPr>
              <a:t>alle</a:t>
            </a:r>
            <a:r>
              <a:rPr lang="en-US" sz="6000" dirty="0">
                <a:solidFill>
                  <a:srgbClr val="FFFFFF"/>
                </a:solidFill>
              </a:rPr>
              <a:t> </a:t>
            </a:r>
            <a:r>
              <a:rPr lang="en-US" sz="6000" dirty="0" err="1">
                <a:solidFill>
                  <a:srgbClr val="FFFFFF"/>
                </a:solidFill>
              </a:rPr>
              <a:t>ideen</a:t>
            </a:r>
            <a:r>
              <a:rPr lang="en-US" sz="6000" dirty="0">
                <a:solidFill>
                  <a:srgbClr val="FFFFFF"/>
                </a:solidFill>
              </a:rPr>
              <a:t> op!</a:t>
            </a:r>
            <a:br>
              <a:rPr lang="en-US" sz="6000" dirty="0">
                <a:solidFill>
                  <a:srgbClr val="FFFFFF"/>
                </a:solidFill>
              </a:rPr>
            </a:br>
            <a:br>
              <a:rPr lang="en-US" sz="6000" dirty="0">
                <a:solidFill>
                  <a:srgbClr val="FFFFFF"/>
                </a:solidFill>
              </a:rPr>
            </a:br>
            <a:r>
              <a:rPr lang="en-US" sz="6000" dirty="0">
                <a:solidFill>
                  <a:srgbClr val="FFFFFF"/>
                </a:solidFill>
              </a:rPr>
              <a:t>Wat </a:t>
            </a:r>
            <a:r>
              <a:rPr lang="en-US" sz="6000" dirty="0" err="1">
                <a:solidFill>
                  <a:srgbClr val="FFFFFF"/>
                </a:solidFill>
              </a:rPr>
              <a:t>lijkt</a:t>
            </a:r>
            <a:r>
              <a:rPr lang="en-US" sz="6000" dirty="0">
                <a:solidFill>
                  <a:srgbClr val="FFFFFF"/>
                </a:solidFill>
              </a:rPr>
              <a:t> je </a:t>
            </a:r>
            <a:r>
              <a:rPr lang="en-US" sz="6000" dirty="0" err="1">
                <a:solidFill>
                  <a:srgbClr val="FFFFFF"/>
                </a:solidFill>
              </a:rPr>
              <a:t>interessant</a:t>
            </a:r>
            <a:r>
              <a:rPr lang="en-US" sz="6000" dirty="0">
                <a:solidFill>
                  <a:srgbClr val="FFFFFF"/>
                </a:solidFill>
              </a:rPr>
              <a:t>? </a:t>
            </a:r>
            <a:br>
              <a:rPr lang="en-US" sz="6000" dirty="0">
                <a:solidFill>
                  <a:srgbClr val="FFFFFF"/>
                </a:solidFill>
              </a:rPr>
            </a:br>
            <a:endParaRPr lang="en-US" sz="6000" dirty="0">
              <a:solidFill>
                <a:srgbClr val="FFFFFF"/>
              </a:solidFill>
            </a:endParaRPr>
          </a:p>
        </p:txBody>
      </p:sp>
      <p:pic>
        <p:nvPicPr>
          <p:cNvPr id="5122" name="Picture 2" descr="Afbeeldingsresultaat voor brainstormen chaos">
            <a:extLst>
              <a:ext uri="{FF2B5EF4-FFF2-40B4-BE49-F238E27FC236}">
                <a16:creationId xmlns:a16="http://schemas.microsoft.com/office/drawing/2014/main" id="{B047C86C-EBB8-45AA-A2C8-00A59846855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6915" y="1129814"/>
            <a:ext cx="6915663" cy="4602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8409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32AAEB-F978-43AA-80B4-BFDA804B0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385" y="310417"/>
            <a:ext cx="10726614" cy="2981423"/>
          </a:xfrm>
        </p:spPr>
        <p:txBody>
          <a:bodyPr>
            <a:normAutofit/>
          </a:bodyPr>
          <a:lstStyle/>
          <a:p>
            <a:r>
              <a:rPr lang="nl-NL" dirty="0"/>
              <a:t>1. Groepsleerdoel opstellen. </a:t>
            </a:r>
            <a:br>
              <a:rPr lang="nl-NL" dirty="0"/>
            </a:br>
            <a:r>
              <a:rPr lang="nl-NL" dirty="0"/>
              <a:t>2. Brainstormen over jullie eindproduct (schrijf alles op een </a:t>
            </a:r>
            <a:r>
              <a:rPr lang="nl-NL" dirty="0" err="1"/>
              <a:t>mindmap</a:t>
            </a:r>
            <a:r>
              <a:rPr lang="nl-NL" dirty="0"/>
              <a:t>) en geef het een richting</a:t>
            </a:r>
            <a:endParaRPr lang="nl-NL" sz="2000" dirty="0"/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11463D69-8491-4653-BA0B-035913D6DD2D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6705600" y="3406401"/>
            <a:ext cx="5251938" cy="3187065"/>
          </a:xfrm>
          <a:prstGeom prst="rect">
            <a:avLst/>
          </a:prstGeom>
        </p:spPr>
      </p:pic>
      <p:pic>
        <p:nvPicPr>
          <p:cNvPr id="5" name="Picture 2" descr="Afbeeldingsresultaat voor brainstormen chaos">
            <a:extLst>
              <a:ext uri="{FF2B5EF4-FFF2-40B4-BE49-F238E27FC236}">
                <a16:creationId xmlns:a16="http://schemas.microsoft.com/office/drawing/2014/main" id="{FB561564-D3E2-4DA5-97C5-6BBFFA3424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3385" y="3427992"/>
            <a:ext cx="5043840" cy="3356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6705451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395</Words>
  <Application>Microsoft Office PowerPoint</Application>
  <PresentationFormat>Breedbeeld</PresentationFormat>
  <Paragraphs>72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Metropolitan</vt:lpstr>
      <vt:lpstr>Psychiatrie de basis. </vt:lpstr>
      <vt:lpstr>Planning</vt:lpstr>
      <vt:lpstr>Je maakt zelf een afspraak op de planning  Mogelijke tijden staan op de planning.  Vol = Vol</vt:lpstr>
      <vt:lpstr>Leerdoelen voor de les</vt:lpstr>
      <vt:lpstr>Eindopdracht  ??Presentatie?? en reflectieverslag:</vt:lpstr>
      <vt:lpstr>Gebruik papier!  Schrijf alle ideen op!  Wat lijkt je interessant?  </vt:lpstr>
      <vt:lpstr>1. Groepsleerdoel opstellen.  2. Brainstormen over jullie eindproduct (schrijf alles op een mindmap) en geef het een richting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Psychiatrie de basis.</dc:title>
  <dc:creator>Marloes de Wit</dc:creator>
  <cp:lastModifiedBy>Marloes de Wit</cp:lastModifiedBy>
  <cp:revision>13</cp:revision>
  <dcterms:created xsi:type="dcterms:W3CDTF">2019-05-03T16:02:52Z</dcterms:created>
  <dcterms:modified xsi:type="dcterms:W3CDTF">2019-05-17T12:33:19Z</dcterms:modified>
</cp:coreProperties>
</file>